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86" r:id="rId3"/>
    <p:sldId id="288" r:id="rId4"/>
    <p:sldId id="278" r:id="rId5"/>
    <p:sldId id="301" r:id="rId6"/>
    <p:sldId id="290" r:id="rId7"/>
    <p:sldId id="274" r:id="rId8"/>
    <p:sldId id="285" r:id="rId9"/>
    <p:sldId id="258" r:id="rId10"/>
    <p:sldId id="289" r:id="rId11"/>
    <p:sldId id="281" r:id="rId12"/>
    <p:sldId id="293" r:id="rId13"/>
    <p:sldId id="298" r:id="rId14"/>
    <p:sldId id="299" r:id="rId15"/>
    <p:sldId id="300" r:id="rId16"/>
    <p:sldId id="264" r:id="rId17"/>
    <p:sldId id="287" r:id="rId18"/>
    <p:sldId id="271" r:id="rId19"/>
    <p:sldId id="295" r:id="rId20"/>
    <p:sldId id="296" r:id="rId21"/>
    <p:sldId id="297" r:id="rId22"/>
    <p:sldId id="260" r:id="rId23"/>
    <p:sldId id="257" r:id="rId24"/>
    <p:sldId id="279" r:id="rId25"/>
    <p:sldId id="280" r:id="rId26"/>
    <p:sldId id="291" r:id="rId27"/>
    <p:sldId id="292" r:id="rId28"/>
    <p:sldId id="28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C3DB1-3C7A-4E4B-9793-0362DBA09CC5}" type="datetimeFigureOut">
              <a:rPr lang="en-US" smtClean="0"/>
              <a:t>7/29/2016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3C06D0-BF41-4029-A63E-3F5C3480AF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86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06D0-BF41-4029-A63E-3F5C3480AF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39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3C06D0-BF41-4029-A63E-3F5C3480AF2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5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62A41-CA8B-4DA9-97AB-4CA8BE67EAA7}" type="datetime1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12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7F746-20AD-412D-B28A-60978DBF6F44}" type="datetime1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77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EEC20-92BF-47D9-8A63-5A2FD0B4AE02}" type="datetime1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30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6120A-D9CA-4F29-A5AB-997F8948B916}" type="datetime1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058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8242A-5E97-44CA-A25C-8D0EE427D5AB}" type="datetime1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656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8283C-BA75-4473-B4F1-A2D20E738B45}" type="datetime1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9495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10296-0751-4315-971B-0669A77595B8}" type="datetime1">
              <a:rPr lang="en-US" smtClean="0"/>
              <a:t>7/29/2016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48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B327B-A85F-4D7D-9B44-EF6FA0FF2A4B}" type="datetime1">
              <a:rPr lang="en-US" smtClean="0"/>
              <a:t>7/29/2016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9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6BED3-6328-449E-BF3B-81C2878D24F2}" type="datetime1">
              <a:rPr lang="en-US" smtClean="0"/>
              <a:t>7/29/2016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47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7B82D-6A20-4272-93C4-E3701A3E6B79}" type="datetime1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70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55075-592F-4989-8BB2-5110793106D4}" type="datetime1">
              <a:rPr lang="en-US" smtClean="0"/>
              <a:t>7/29/2016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76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7B136-17D3-46F0-93A6-6A60FE2E5BA9}" type="datetime1">
              <a:rPr lang="en-US" smtClean="0"/>
              <a:t>7/29/2016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A843BA-9E4D-4D6B-8D42-7065BB920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8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pjreddie.com/darknet/yol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Science Summit 2016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San Francisco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590" y="1746504"/>
            <a:ext cx="4817962" cy="7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8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Transparency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705" y="2558144"/>
            <a:ext cx="11048095" cy="275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5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Transparency Example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2836" y="1853057"/>
            <a:ext cx="6966328" cy="43513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3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Lazy AI!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of the color of the sky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04" y="2409839"/>
            <a:ext cx="3436812" cy="33892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433" y="2409839"/>
            <a:ext cx="3447288" cy="33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04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vs.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 Humans and </a:t>
            </a:r>
            <a:r>
              <a:rPr lang="en-US" dirty="0" smtClean="0"/>
              <a:t>AI Look </a:t>
            </a:r>
            <a:r>
              <a:rPr lang="en-US" dirty="0"/>
              <a:t>at the Same Regions?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457" y="2219308"/>
            <a:ext cx="5475081" cy="409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6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Human </a:t>
            </a:r>
            <a:r>
              <a:rPr lang="en-US" sz="4000" dirty="0" smtClean="0"/>
              <a:t>Attention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Question: How many players are visible in the image?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00" y="2307590"/>
            <a:ext cx="6624526" cy="397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56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vs Machine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they doing?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urrent AI models do not seem </a:t>
            </a:r>
            <a:r>
              <a:rPr lang="en-US" dirty="0"/>
              <a:t>to be looking at the same regions as humans.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1350"/>
            <a:ext cx="10318185" cy="19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018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Numenta</a:t>
            </a:r>
            <a:endParaRPr lang="en-US" dirty="0" smtClean="0"/>
          </a:p>
          <a:p>
            <a:r>
              <a:rPr lang="en-US" dirty="0" smtClean="0"/>
              <a:t>The path to machine intelligence</a:t>
            </a:r>
          </a:p>
          <a:p>
            <a:r>
              <a:rPr lang="en-US" dirty="0" smtClean="0"/>
              <a:t>Neocortex</a:t>
            </a:r>
          </a:p>
          <a:p>
            <a:r>
              <a:rPr lang="en-US" dirty="0" smtClean="0"/>
              <a:t>Unsupervised </a:t>
            </a:r>
          </a:p>
          <a:p>
            <a:r>
              <a:rPr lang="en-US" dirty="0" smtClean="0"/>
              <a:t>Unlabeled data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352" y="1038193"/>
            <a:ext cx="4005783" cy="266566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28" y="3124390"/>
            <a:ext cx="38100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92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 Paradigms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0316125"/>
              </p:ext>
            </p:extLst>
          </p:nvPr>
        </p:nvGraphicFramePr>
        <p:xfrm>
          <a:off x="838200" y="1825623"/>
          <a:ext cx="10515600" cy="2243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/>
                <a:gridCol w="5257800"/>
              </a:tblGrid>
              <a:tr h="1121728"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Supervised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 smtClean="0"/>
                        <a:t>Unsupervised</a:t>
                      </a:r>
                      <a:endParaRPr lang="en-US" dirty="0"/>
                    </a:p>
                  </a:txBody>
                  <a:tcPr/>
                </a:tc>
              </a:tr>
              <a:tr h="1121728">
                <a:tc>
                  <a:txBody>
                    <a:bodyPr/>
                    <a:lstStyle/>
                    <a:p>
                      <a:r>
                        <a:rPr lang="en-US" dirty="0" smtClean="0"/>
                        <a:t>Require</a:t>
                      </a:r>
                      <a:r>
                        <a:rPr lang="en-US" baseline="0" dirty="0" smtClean="0"/>
                        <a:t> lots of examples with labels</a:t>
                      </a:r>
                    </a:p>
                    <a:p>
                      <a:r>
                        <a:rPr lang="en-US" baseline="0" dirty="0" smtClean="0"/>
                        <a:t>Most of current AI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Less</a:t>
                      </a:r>
                      <a:r>
                        <a:rPr lang="en-US" baseline="0" dirty="0" smtClean="0"/>
                        <a:t> examples, no/less labels</a:t>
                      </a:r>
                    </a:p>
                    <a:p>
                      <a:r>
                        <a:rPr lang="en-US" baseline="0" dirty="0" smtClean="0"/>
                        <a:t>Future AI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976" y="4069079"/>
            <a:ext cx="2441448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2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: Data science competitions</a:t>
            </a:r>
          </a:p>
          <a:p>
            <a:r>
              <a:rPr lang="en-US" dirty="0" smtClean="0"/>
              <a:t>Anthony </a:t>
            </a:r>
            <a:r>
              <a:rPr lang="en-US" dirty="0" err="1" smtClean="0"/>
              <a:t>Goldbloom</a:t>
            </a:r>
            <a:r>
              <a:rPr lang="en-US" i="1" dirty="0" smtClean="0"/>
              <a:t>, co-founder: </a:t>
            </a:r>
            <a:r>
              <a:rPr lang="en-US" i="1" dirty="0" err="1" smtClean="0"/>
              <a:t>Kaggle</a:t>
            </a:r>
            <a:endParaRPr lang="en-US" i="1" dirty="0" smtClean="0"/>
          </a:p>
          <a:p>
            <a:r>
              <a:rPr lang="en-US" dirty="0"/>
              <a:t>D</a:t>
            </a:r>
            <a:r>
              <a:rPr lang="en-US" dirty="0" smtClean="0"/>
              <a:t>ominating </a:t>
            </a:r>
            <a:r>
              <a:rPr lang="en-US" dirty="0"/>
              <a:t>methods </a:t>
            </a:r>
            <a:r>
              <a:rPr lang="en-US" dirty="0" smtClean="0"/>
              <a:t> </a:t>
            </a:r>
          </a:p>
          <a:p>
            <a:r>
              <a:rPr lang="en-US" dirty="0" smtClean="0"/>
              <a:t>New Features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487" y="2808837"/>
            <a:ext cx="3582353" cy="1624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465" y="4568204"/>
            <a:ext cx="6544056" cy="119076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09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Real-Time </a:t>
            </a:r>
            <a:r>
              <a:rPr lang="en-US" sz="3200" b="1" dirty="0"/>
              <a:t>Object Detection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829" y="2441449"/>
            <a:ext cx="10889971" cy="301600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0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care about AI?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PACMAN: Nerve Visualization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2</a:t>
            </a:fld>
            <a:endParaRPr lang="en-US"/>
          </a:p>
        </p:txBody>
      </p:sp>
      <p:pic>
        <p:nvPicPr>
          <p:cNvPr id="5" name="subject64withlabelssidebysi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594" y="2231571"/>
            <a:ext cx="10915206" cy="394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4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time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http://pjreddie.com/darknet/yolo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30 frames/sec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26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Image Classification </a:t>
            </a:r>
            <a:r>
              <a:rPr lang="en-US" sz="4000" b="1" dirty="0"/>
              <a:t>Using Binary </a:t>
            </a:r>
            <a:r>
              <a:rPr lang="en-US" sz="4000" b="1" dirty="0" smtClean="0"/>
              <a:t>Weights</a:t>
            </a:r>
            <a:endParaRPr lang="en-US" sz="40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3.04342423*2.0242352423</a:t>
            </a:r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3668"/>
            <a:ext cx="10515600" cy="323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3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Talks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Jeff </a:t>
            </a:r>
            <a:r>
              <a:rPr lang="en-US" i="1" dirty="0" smtClean="0"/>
              <a:t>Dean, Google</a:t>
            </a:r>
          </a:p>
          <a:p>
            <a:r>
              <a:rPr lang="en-US" i="1" dirty="0" err="1" smtClean="0"/>
              <a:t>Tensorflow</a:t>
            </a:r>
            <a:r>
              <a:rPr lang="en-US" dirty="0"/>
              <a:t>, </a:t>
            </a:r>
            <a:r>
              <a:rPr lang="en-US" dirty="0" smtClean="0"/>
              <a:t>Deep Learning Library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12" y="1699832"/>
            <a:ext cx="3175518" cy="1162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849" y="3089662"/>
            <a:ext cx="2622281" cy="15736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384" y="3089662"/>
            <a:ext cx="2615367" cy="17820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67" y="3089663"/>
            <a:ext cx="1674362" cy="1674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74" y="2933515"/>
            <a:ext cx="1905000" cy="190500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4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Startups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Domino data lab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for data science</a:t>
            </a:r>
          </a:p>
          <a:p>
            <a:r>
              <a:rPr lang="en-US" dirty="0"/>
              <a:t>More iterations. Better collaboration. Greater return on data.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778" y="3603688"/>
            <a:ext cx="5905500" cy="15525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z="1600" b="1" smtClean="0"/>
              <a:t>23</a:t>
            </a:fld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94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Startups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Crowdflower</a:t>
            </a:r>
            <a:endParaRPr lang="en-US" dirty="0"/>
          </a:p>
          <a:p>
            <a:r>
              <a:rPr lang="en-US" dirty="0" smtClean="0"/>
              <a:t>Machine Learning Data Pipeline</a:t>
            </a:r>
          </a:p>
          <a:p>
            <a:pPr lvl="1"/>
            <a:r>
              <a:rPr lang="en-US" dirty="0" smtClean="0"/>
              <a:t>Data collection</a:t>
            </a:r>
          </a:p>
          <a:p>
            <a:pPr lvl="1"/>
            <a:r>
              <a:rPr lang="en-US" dirty="0" smtClean="0"/>
              <a:t>Annotation</a:t>
            </a:r>
          </a:p>
          <a:p>
            <a:pPr lvl="1"/>
            <a:r>
              <a:rPr lang="en-US" dirty="0" smtClean="0"/>
              <a:t>Cleaning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464" y="1825625"/>
            <a:ext cx="3599688" cy="359968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9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Startups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Spare 5</a:t>
            </a:r>
          </a:p>
          <a:p>
            <a:r>
              <a:rPr lang="en-US" dirty="0"/>
              <a:t>T</a:t>
            </a:r>
            <a:r>
              <a:rPr lang="en-US" dirty="0" smtClean="0"/>
              <a:t>raining data for machine learning</a:t>
            </a:r>
          </a:p>
          <a:p>
            <a:r>
              <a:rPr lang="en-US" dirty="0"/>
              <a:t>C</a:t>
            </a:r>
            <a:r>
              <a:rPr lang="en-US" dirty="0" smtClean="0"/>
              <a:t>lean labeled data at scale</a:t>
            </a:r>
          </a:p>
          <a:p>
            <a:r>
              <a:rPr lang="en-US" dirty="0"/>
              <a:t>D</a:t>
            </a:r>
            <a:r>
              <a:rPr lang="en-US" dirty="0" smtClean="0"/>
              <a:t>atasets to</a:t>
            </a:r>
            <a:r>
              <a:rPr lang="en-US" dirty="0"/>
              <a:t> </a:t>
            </a:r>
            <a:r>
              <a:rPr lang="en-US" dirty="0" smtClean="0"/>
              <a:t>train and test machine learning models.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688" y="3839528"/>
            <a:ext cx="4105144" cy="153942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4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Looking Ahead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way to go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55" y="1877446"/>
            <a:ext cx="6371545" cy="424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6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Looking Ahead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“What </a:t>
            </a:r>
            <a:r>
              <a:rPr lang="en-US" dirty="0"/>
              <a:t>if a cure for an intractable cancer is hidden within the tedious reports on thousands of clinical studies? </a:t>
            </a:r>
            <a:r>
              <a:rPr lang="en-US" dirty="0" smtClean="0"/>
              <a:t>In </a:t>
            </a:r>
            <a:r>
              <a:rPr lang="en-US" dirty="0"/>
              <a:t>20 years’ time, AI will be able to read — and more importantly, understand — scientific text. These AI readers will be able to </a:t>
            </a:r>
            <a:r>
              <a:rPr lang="en-US" b="1" i="1" dirty="0"/>
              <a:t>connect the dots</a:t>
            </a:r>
            <a:r>
              <a:rPr lang="en-US" dirty="0"/>
              <a:t> between disparate studies to identify novel hypotheses and to suggest experiments which would otherwise be </a:t>
            </a:r>
            <a:r>
              <a:rPr lang="en-US" dirty="0" smtClean="0"/>
              <a:t>missed. AI-based </a:t>
            </a:r>
            <a:r>
              <a:rPr lang="en-US" dirty="0"/>
              <a:t>discovery engines will help find the answers to science's thorniest problems.”</a:t>
            </a:r>
          </a:p>
          <a:p>
            <a:pPr marL="0" indent="0">
              <a:buNone/>
            </a:pPr>
            <a:r>
              <a:rPr lang="en-US" i="1" dirty="0" smtClean="0"/>
              <a:t>Oren </a:t>
            </a:r>
            <a:r>
              <a:rPr lang="en-US" i="1" dirty="0" err="1" smtClean="0"/>
              <a:t>Etzioni</a:t>
            </a:r>
            <a:r>
              <a:rPr lang="en-US" i="1" dirty="0" smtClean="0"/>
              <a:t>, </a:t>
            </a:r>
            <a:r>
              <a:rPr lang="en-US" dirty="0"/>
              <a:t>professor of Computer Science and CEO of the Allen Institute for Artificial Intelligence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710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Crowded: 1300 attendees</a:t>
            </a:r>
          </a:p>
          <a:p>
            <a:r>
              <a:rPr lang="en-US" dirty="0" smtClean="0"/>
              <a:t>Lectures location: quite workout</a:t>
            </a:r>
          </a:p>
          <a:p>
            <a:r>
              <a:rPr lang="en-US" dirty="0" smtClean="0"/>
              <a:t>Lots of speakers</a:t>
            </a:r>
          </a:p>
          <a:p>
            <a:r>
              <a:rPr lang="en-US" dirty="0" smtClean="0"/>
              <a:t>Progress in AI field</a:t>
            </a:r>
          </a:p>
          <a:p>
            <a:r>
              <a:rPr lang="en-US" dirty="0" smtClean="0"/>
              <a:t>A few good ideas for PACMAN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02" y="1183062"/>
            <a:ext cx="2490946" cy="2490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48" y="4453128"/>
            <a:ext cx="2055188" cy="15527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206" y="4453128"/>
            <a:ext cx="2787098" cy="1570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281" y="4820096"/>
            <a:ext cx="1512967" cy="648414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00" y="3096552"/>
            <a:ext cx="1609270" cy="16092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328" y="1820803"/>
            <a:ext cx="3799984" cy="4074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312" y="3096552"/>
            <a:ext cx="2436765" cy="152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64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PACMAN goals</a:t>
            </a:r>
          </a:p>
          <a:p>
            <a:pPr lvl="1"/>
            <a:r>
              <a:rPr lang="en-US" b="1" dirty="0" smtClean="0"/>
              <a:t>High performance: accuracy</a:t>
            </a:r>
          </a:p>
          <a:p>
            <a:pPr lvl="1"/>
            <a:r>
              <a:rPr lang="en-US" b="1" dirty="0" smtClean="0"/>
              <a:t>Low computational time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87" y="3385628"/>
            <a:ext cx="2682240" cy="17849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9" y="3569508"/>
            <a:ext cx="3210891" cy="17980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555" y="3139686"/>
            <a:ext cx="2608317" cy="2084647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2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 Pipeline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040" y="1606169"/>
            <a:ext cx="10515600" cy="4351338"/>
          </a:xfrm>
        </p:spPr>
        <p:txBody>
          <a:bodyPr/>
          <a:lstStyle/>
          <a:p>
            <a:r>
              <a:rPr lang="en-US" dirty="0" smtClean="0"/>
              <a:t>AI Pipeline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37844" y="2574830"/>
            <a:ext cx="2505456" cy="14447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089654" y="2651760"/>
            <a:ext cx="2596896" cy="13898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cleaning &amp; Preparation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232904" y="2715768"/>
            <a:ext cx="2596896" cy="13258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Annotations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2290572" y="4416552"/>
            <a:ext cx="2450592" cy="143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 Training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958840" y="4544568"/>
            <a:ext cx="2324862" cy="13075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AI Deploy</a:t>
            </a:r>
            <a:endParaRPr lang="en-US" dirty="0"/>
          </a:p>
        </p:txBody>
      </p:sp>
      <p:cxnSp>
        <p:nvCxnSpPr>
          <p:cNvPr id="11" name="Straight Arrow Connector 10"/>
          <p:cNvCxnSpPr>
            <a:stCxn id="5" idx="3"/>
            <a:endCxn id="6" idx="1"/>
          </p:cNvCxnSpPr>
          <p:nvPr/>
        </p:nvCxnSpPr>
        <p:spPr>
          <a:xfrm>
            <a:off x="3543300" y="3297206"/>
            <a:ext cx="546354" cy="494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6686550" y="3346704"/>
            <a:ext cx="546354" cy="3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9" idx="1"/>
          </p:cNvCxnSpPr>
          <p:nvPr/>
        </p:nvCxnSpPr>
        <p:spPr>
          <a:xfrm>
            <a:off x="4741164" y="5134356"/>
            <a:ext cx="1217676" cy="6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</p:cNvCxnSpPr>
          <p:nvPr/>
        </p:nvCxnSpPr>
        <p:spPr>
          <a:xfrm>
            <a:off x="8283702" y="5198364"/>
            <a:ext cx="1308354" cy="68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720072" y="5082278"/>
            <a:ext cx="1141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Prediction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84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new in AI?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</a:t>
            </a:r>
            <a:r>
              <a:rPr lang="en-US" dirty="0" err="1" smtClean="0"/>
              <a:t>AlphaGo</a:t>
            </a:r>
            <a:r>
              <a:rPr lang="en-US" dirty="0" smtClean="0"/>
              <a:t> AI </a:t>
            </a:r>
            <a:r>
              <a:rPr lang="en-US" dirty="0" smtClean="0"/>
              <a:t>beats GO </a:t>
            </a:r>
            <a:r>
              <a:rPr lang="en-US" dirty="0" smtClean="0"/>
              <a:t>champion</a:t>
            </a:r>
          </a:p>
          <a:p>
            <a:r>
              <a:rPr lang="en-US" dirty="0" smtClean="0"/>
              <a:t>Using AI to save energy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599" y="2488067"/>
            <a:ext cx="6558038" cy="368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Two-day conference</a:t>
            </a:r>
          </a:p>
          <a:p>
            <a:r>
              <a:rPr lang="en-US" dirty="0" smtClean="0"/>
              <a:t>Speakers</a:t>
            </a:r>
          </a:p>
          <a:p>
            <a:pPr lvl="1"/>
            <a:r>
              <a:rPr lang="en-US" dirty="0" smtClean="0"/>
              <a:t>50 speakers for data science summit </a:t>
            </a:r>
          </a:p>
          <a:p>
            <a:pPr lvl="1"/>
            <a:r>
              <a:rPr lang="en-US" dirty="0" smtClean="0"/>
              <a:t>20 speakers for startup session</a:t>
            </a:r>
          </a:p>
          <a:p>
            <a:r>
              <a:rPr lang="en-US" dirty="0" smtClean="0"/>
              <a:t>State of the art in data science and AI</a:t>
            </a:r>
          </a:p>
          <a:p>
            <a:r>
              <a:rPr lang="en-US" dirty="0" smtClean="0"/>
              <a:t>Some good ideas for our work</a:t>
            </a:r>
          </a:p>
          <a:p>
            <a:pPr marL="0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81" y="1690688"/>
            <a:ext cx="5298889" cy="8787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4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Pinterest</a:t>
            </a:r>
          </a:p>
          <a:p>
            <a:r>
              <a:rPr lang="en-US" dirty="0" smtClean="0"/>
              <a:t>Pandora: </a:t>
            </a:r>
            <a:r>
              <a:rPr lang="en-US" dirty="0"/>
              <a:t>Music Recommendation</a:t>
            </a:r>
            <a:endParaRPr lang="en-US" dirty="0" smtClean="0"/>
          </a:p>
          <a:p>
            <a:r>
              <a:rPr lang="en-US" dirty="0" smtClean="0"/>
              <a:t>Concur</a:t>
            </a:r>
          </a:p>
          <a:p>
            <a:r>
              <a:rPr lang="en-US" dirty="0" smtClean="0"/>
              <a:t>Microsoft</a:t>
            </a:r>
          </a:p>
          <a:p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75" y="1928114"/>
            <a:ext cx="28575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975" y="3866357"/>
            <a:ext cx="28575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777" y="3490913"/>
            <a:ext cx="3105150" cy="1466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961" y="5047457"/>
            <a:ext cx="374332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77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AI Transparency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Keynote: </a:t>
            </a:r>
            <a:r>
              <a:rPr lang="en-US" sz="2400" i="1" dirty="0" smtClean="0"/>
              <a:t>Carlos </a:t>
            </a:r>
            <a:r>
              <a:rPr lang="en-US" sz="2400" i="1" dirty="0" err="1" smtClean="0"/>
              <a:t>Guestrin</a:t>
            </a:r>
            <a:r>
              <a:rPr lang="en-US" sz="2400" i="1" dirty="0" smtClean="0"/>
              <a:t>, Associate Professor, University of Washington</a:t>
            </a:r>
            <a:endParaRPr lang="en-US" i="1" dirty="0" smtClean="0"/>
          </a:p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b="1" i="1" dirty="0" smtClean="0"/>
              <a:t>Why Should I Trust You</a:t>
            </a:r>
            <a:r>
              <a:rPr lang="en-US" sz="2000" dirty="0" smtClean="0"/>
              <a:t>?</a:t>
            </a:r>
          </a:p>
          <a:p>
            <a:r>
              <a:rPr lang="en-US" dirty="0" smtClean="0"/>
              <a:t>Transparency</a:t>
            </a:r>
          </a:p>
          <a:p>
            <a:pPr lvl="1"/>
            <a:r>
              <a:rPr lang="en-US" dirty="0" smtClean="0"/>
              <a:t>Trusting a prediction</a:t>
            </a:r>
          </a:p>
          <a:p>
            <a:pPr lvl="1"/>
            <a:r>
              <a:rPr lang="en-US" dirty="0" smtClean="0"/>
              <a:t>Trusting a model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A843BA-9E4D-4D6B-8D42-7065BB9205CD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121" y="3013979"/>
            <a:ext cx="2884291" cy="28207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5993" y="3616541"/>
            <a:ext cx="1833721" cy="13166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714" y="3194275"/>
            <a:ext cx="1230084" cy="12300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210" y="4425606"/>
            <a:ext cx="1015092" cy="1015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36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8811</TotalTime>
  <Words>421</Words>
  <Application>Microsoft Office PowerPoint</Application>
  <PresentationFormat>Widescreen</PresentationFormat>
  <Paragraphs>144</Paragraphs>
  <Slides>28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Wingdings</vt:lpstr>
      <vt:lpstr>Office Theme</vt:lpstr>
      <vt:lpstr>Data Science Summit 2016</vt:lpstr>
      <vt:lpstr>Why do we care about AI?</vt:lpstr>
      <vt:lpstr>Vision</vt:lpstr>
      <vt:lpstr>Challenges</vt:lpstr>
      <vt:lpstr>AI Pipeline</vt:lpstr>
      <vt:lpstr>What is new in AI?</vt:lpstr>
      <vt:lpstr>Overall</vt:lpstr>
      <vt:lpstr>Companies</vt:lpstr>
      <vt:lpstr>AI Transparency</vt:lpstr>
      <vt:lpstr>AI Transparency</vt:lpstr>
      <vt:lpstr>Transparency Example</vt:lpstr>
      <vt:lpstr>Lazy AI!</vt:lpstr>
      <vt:lpstr>Human vs. Machine</vt:lpstr>
      <vt:lpstr>Human Attention</vt:lpstr>
      <vt:lpstr>Human vs Machine</vt:lpstr>
      <vt:lpstr>Talks </vt:lpstr>
      <vt:lpstr>AI Paradigms</vt:lpstr>
      <vt:lpstr>Talks</vt:lpstr>
      <vt:lpstr>Real-Time Object Detection</vt:lpstr>
      <vt:lpstr>Real time Demo</vt:lpstr>
      <vt:lpstr>Image Classification Using Binary Weights</vt:lpstr>
      <vt:lpstr>Other Talks</vt:lpstr>
      <vt:lpstr>Startups</vt:lpstr>
      <vt:lpstr>Startups</vt:lpstr>
      <vt:lpstr>Startups </vt:lpstr>
      <vt:lpstr>Looking Ahead</vt:lpstr>
      <vt:lpstr>Looking Ahead</vt:lpstr>
      <vt:lpstr>Takeaways 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Summit 2016</dc:title>
  <dc:creator>Avendi, Michael R</dc:creator>
  <cp:lastModifiedBy>Avendi, Michael R</cp:lastModifiedBy>
  <cp:revision>107</cp:revision>
  <dcterms:created xsi:type="dcterms:W3CDTF">2016-07-14T23:32:55Z</dcterms:created>
  <dcterms:modified xsi:type="dcterms:W3CDTF">2016-07-29T18:17:55Z</dcterms:modified>
</cp:coreProperties>
</file>